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88163" cy="10021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11">
          <p15:clr>
            <a:srgbClr val="A4A3A4"/>
          </p15:clr>
        </p15:guide>
        <p15:guide id="2" pos="2382">
          <p15:clr>
            <a:srgbClr val="A4A3A4"/>
          </p15:clr>
        </p15:guide>
        <p15:guide id="3" pos="626">
          <p15:clr>
            <a:srgbClr val="A4A3A4"/>
          </p15:clr>
        </p15:guide>
        <p15:guide id="4" pos="4134">
          <p15:clr>
            <a:srgbClr val="A4A3A4"/>
          </p15:clr>
        </p15:guide>
        <p15:guide id="5" pos="862">
          <p15:clr>
            <a:srgbClr val="A4A3A4"/>
          </p15:clr>
        </p15:guide>
        <p15:guide id="6" pos="3899">
          <p15:clr>
            <a:srgbClr val="A4A3A4"/>
          </p15:clr>
        </p15:guide>
        <p15:guide id="7" pos="491">
          <p15:clr>
            <a:srgbClr val="A4A3A4"/>
          </p15:clr>
        </p15:guide>
        <p15:guide id="8" pos="42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8" d="100"/>
          <a:sy n="68" d="100"/>
        </p:scale>
        <p:origin x="1944" y="60"/>
      </p:cViewPr>
      <p:guideLst>
        <p:guide orient="horz" pos="3411"/>
        <p:guide pos="2382"/>
        <p:guide pos="626"/>
        <p:guide pos="4134"/>
        <p:guide pos="862"/>
        <p:guide pos="3899"/>
        <p:guide pos="491"/>
        <p:guide pos="4271"/>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6"/>
            <a:ext cx="6427074" cy="2292150"/>
          </a:xfrm>
          <a:prstGeom prst="rect">
            <a:avLst/>
          </a:prstGeo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378063" y="9911198"/>
            <a:ext cx="1764295" cy="569325"/>
          </a:xfrm>
          <a:prstGeom prst="rect">
            <a:avLst/>
          </a:prstGeom>
        </p:spPr>
        <p:txBody>
          <a:bodyPr/>
          <a:lstStyle/>
          <a:p>
            <a:fld id="{9560B42D-FF21-41B3-8488-5BF7EDC71FF4}" type="datetimeFigureOut">
              <a:rPr kumimoji="1" lang="ja-JP" altLang="en-US" smtClean="0"/>
              <a:t>2016/9/6</a:t>
            </a:fld>
            <a:endParaRPr kumimoji="1" lang="ja-JP" altLang="en-US"/>
          </a:p>
        </p:txBody>
      </p:sp>
      <p:sp>
        <p:nvSpPr>
          <p:cNvPr id="5" name="フッター プレースホルダー 4"/>
          <p:cNvSpPr>
            <a:spLocks noGrp="1"/>
          </p:cNvSpPr>
          <p:nvPr>
            <p:ph type="ftr" sz="quarter" idx="11"/>
          </p:nvPr>
        </p:nvSpPr>
        <p:spPr>
          <a:xfrm>
            <a:off x="2583432" y="9911198"/>
            <a:ext cx="2394400" cy="5693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5418905" y="9911198"/>
            <a:ext cx="1764295" cy="569325"/>
          </a:xfrm>
          <a:prstGeom prst="rect">
            <a:avLst/>
          </a:prstGeom>
        </p:spPr>
        <p:txBody>
          <a:bodyPr/>
          <a:lstStyle/>
          <a:p>
            <a:fld id="{436D7B6F-620D-4389-9860-53A9DF008C91}" type="slidenum">
              <a:rPr kumimoji="1" lang="ja-JP" altLang="en-US" smtClean="0"/>
              <a:t>‹#›</a:t>
            </a:fld>
            <a:endParaRPr kumimoji="1" lang="ja-JP" altLang="en-US"/>
          </a:p>
        </p:txBody>
      </p:sp>
    </p:spTree>
    <p:extLst>
      <p:ext uri="{BB962C8B-B14F-4D97-AF65-F5344CB8AC3E}">
        <p14:creationId xmlns:p14="http://schemas.microsoft.com/office/powerpoint/2010/main" val="75275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a:prstGeom prst="rect">
            <a:avLst/>
          </a:prstGeom>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2495127"/>
            <a:ext cx="6805137" cy="7057150"/>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8063" y="9911198"/>
            <a:ext cx="1764295" cy="569325"/>
          </a:xfrm>
          <a:prstGeom prst="rect">
            <a:avLst/>
          </a:prstGeom>
        </p:spPr>
        <p:txBody>
          <a:bodyPr/>
          <a:lstStyle/>
          <a:p>
            <a:fld id="{9560B42D-FF21-41B3-8488-5BF7EDC71FF4}" type="datetimeFigureOut">
              <a:rPr kumimoji="1" lang="ja-JP" altLang="en-US" smtClean="0"/>
              <a:t>2016/9/6</a:t>
            </a:fld>
            <a:endParaRPr kumimoji="1" lang="ja-JP" altLang="en-US"/>
          </a:p>
        </p:txBody>
      </p:sp>
      <p:sp>
        <p:nvSpPr>
          <p:cNvPr id="5" name="フッター プレースホルダー 4"/>
          <p:cNvSpPr>
            <a:spLocks noGrp="1"/>
          </p:cNvSpPr>
          <p:nvPr>
            <p:ph type="ftr" sz="quarter" idx="11"/>
          </p:nvPr>
        </p:nvSpPr>
        <p:spPr>
          <a:xfrm>
            <a:off x="2583432" y="9911198"/>
            <a:ext cx="2394400" cy="5693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5418905" y="9911198"/>
            <a:ext cx="1764295" cy="569325"/>
          </a:xfrm>
          <a:prstGeom prst="rect">
            <a:avLst/>
          </a:prstGeom>
        </p:spPr>
        <p:txBody>
          <a:bodyPr/>
          <a:lstStyle/>
          <a:p>
            <a:fld id="{436D7B6F-620D-4389-9860-53A9DF008C91}" type="slidenum">
              <a:rPr kumimoji="1" lang="ja-JP" altLang="en-US" smtClean="0"/>
              <a:t>‹#›</a:t>
            </a:fld>
            <a:endParaRPr kumimoji="1" lang="ja-JP" altLang="en-US"/>
          </a:p>
        </p:txBody>
      </p:sp>
    </p:spTree>
    <p:extLst>
      <p:ext uri="{BB962C8B-B14F-4D97-AF65-F5344CB8AC3E}">
        <p14:creationId xmlns:p14="http://schemas.microsoft.com/office/powerpoint/2010/main" val="1895271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534133" y="668338"/>
            <a:ext cx="1405923" cy="14225688"/>
          </a:xfrm>
          <a:prstGeom prst="rect">
            <a:avLst/>
          </a:prstGeo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12427" y="668338"/>
            <a:ext cx="4095684" cy="1422568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8063" y="9911198"/>
            <a:ext cx="1764295" cy="569325"/>
          </a:xfrm>
          <a:prstGeom prst="rect">
            <a:avLst/>
          </a:prstGeom>
        </p:spPr>
        <p:txBody>
          <a:bodyPr/>
          <a:lstStyle/>
          <a:p>
            <a:fld id="{9560B42D-FF21-41B3-8488-5BF7EDC71FF4}" type="datetimeFigureOut">
              <a:rPr kumimoji="1" lang="ja-JP" altLang="en-US" smtClean="0"/>
              <a:t>2016/9/6</a:t>
            </a:fld>
            <a:endParaRPr kumimoji="1" lang="ja-JP" altLang="en-US"/>
          </a:p>
        </p:txBody>
      </p:sp>
      <p:sp>
        <p:nvSpPr>
          <p:cNvPr id="5" name="フッター プレースホルダー 4"/>
          <p:cNvSpPr>
            <a:spLocks noGrp="1"/>
          </p:cNvSpPr>
          <p:nvPr>
            <p:ph type="ftr" sz="quarter" idx="11"/>
          </p:nvPr>
        </p:nvSpPr>
        <p:spPr>
          <a:xfrm>
            <a:off x="2583432" y="9911198"/>
            <a:ext cx="2394400" cy="5693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5418905" y="9911198"/>
            <a:ext cx="1764295" cy="569325"/>
          </a:xfrm>
          <a:prstGeom prst="rect">
            <a:avLst/>
          </a:prstGeom>
        </p:spPr>
        <p:txBody>
          <a:bodyPr/>
          <a:lstStyle/>
          <a:p>
            <a:fld id="{436D7B6F-620D-4389-9860-53A9DF008C91}" type="slidenum">
              <a:rPr kumimoji="1" lang="ja-JP" altLang="en-US" smtClean="0"/>
              <a:t>‹#›</a:t>
            </a:fld>
            <a:endParaRPr kumimoji="1" lang="ja-JP" altLang="en-US"/>
          </a:p>
        </p:txBody>
      </p:sp>
    </p:spTree>
    <p:extLst>
      <p:ext uri="{BB962C8B-B14F-4D97-AF65-F5344CB8AC3E}">
        <p14:creationId xmlns:p14="http://schemas.microsoft.com/office/powerpoint/2010/main" val="1531919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378063" y="2495127"/>
            <a:ext cx="6805137" cy="7057150"/>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8063" y="9911198"/>
            <a:ext cx="1764295" cy="569325"/>
          </a:xfrm>
          <a:prstGeom prst="rect">
            <a:avLst/>
          </a:prstGeom>
        </p:spPr>
        <p:txBody>
          <a:bodyPr/>
          <a:lstStyle/>
          <a:p>
            <a:fld id="{9560B42D-FF21-41B3-8488-5BF7EDC71FF4}" type="datetimeFigureOut">
              <a:rPr kumimoji="1" lang="ja-JP" altLang="en-US" smtClean="0"/>
              <a:t>2016/9/6</a:t>
            </a:fld>
            <a:endParaRPr kumimoji="1" lang="ja-JP" altLang="en-US"/>
          </a:p>
        </p:txBody>
      </p:sp>
      <p:sp>
        <p:nvSpPr>
          <p:cNvPr id="5" name="フッター プレースホルダー 4"/>
          <p:cNvSpPr>
            <a:spLocks noGrp="1"/>
          </p:cNvSpPr>
          <p:nvPr>
            <p:ph type="ftr" sz="quarter" idx="11"/>
          </p:nvPr>
        </p:nvSpPr>
        <p:spPr>
          <a:xfrm>
            <a:off x="2583432" y="9911198"/>
            <a:ext cx="2394400" cy="5693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5418905" y="9911198"/>
            <a:ext cx="1764295" cy="569325"/>
          </a:xfrm>
          <a:prstGeom prst="rect">
            <a:avLst/>
          </a:prstGeom>
        </p:spPr>
        <p:txBody>
          <a:bodyPr/>
          <a:lstStyle/>
          <a:p>
            <a:fld id="{436D7B6F-620D-4389-9860-53A9DF008C91}" type="slidenum">
              <a:rPr kumimoji="1" lang="ja-JP" altLang="en-US" smtClean="0"/>
              <a:t>‹#›</a:t>
            </a:fld>
            <a:endParaRPr kumimoji="1" lang="ja-JP" altLang="en-US"/>
          </a:p>
        </p:txBody>
      </p:sp>
    </p:spTree>
    <p:extLst>
      <p:ext uri="{BB962C8B-B14F-4D97-AF65-F5344CB8AC3E}">
        <p14:creationId xmlns:p14="http://schemas.microsoft.com/office/powerpoint/2010/main" val="1735296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7" y="6871500"/>
            <a:ext cx="6427074" cy="2123828"/>
          </a:xfrm>
          <a:prstGeom prst="rect">
            <a:avLst/>
          </a:prstGeo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7" y="4532320"/>
            <a:ext cx="6427074" cy="233918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378063" y="9911198"/>
            <a:ext cx="1764295" cy="569325"/>
          </a:xfrm>
          <a:prstGeom prst="rect">
            <a:avLst/>
          </a:prstGeom>
        </p:spPr>
        <p:txBody>
          <a:bodyPr/>
          <a:lstStyle/>
          <a:p>
            <a:fld id="{9560B42D-FF21-41B3-8488-5BF7EDC71FF4}" type="datetimeFigureOut">
              <a:rPr kumimoji="1" lang="ja-JP" altLang="en-US" smtClean="0"/>
              <a:t>2016/9/6</a:t>
            </a:fld>
            <a:endParaRPr kumimoji="1" lang="ja-JP" altLang="en-US"/>
          </a:p>
        </p:txBody>
      </p:sp>
      <p:sp>
        <p:nvSpPr>
          <p:cNvPr id="5" name="フッター プレースホルダー 4"/>
          <p:cNvSpPr>
            <a:spLocks noGrp="1"/>
          </p:cNvSpPr>
          <p:nvPr>
            <p:ph type="ftr" sz="quarter" idx="11"/>
          </p:nvPr>
        </p:nvSpPr>
        <p:spPr>
          <a:xfrm>
            <a:off x="2583432" y="9911198"/>
            <a:ext cx="2394400" cy="5693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5418905" y="9911198"/>
            <a:ext cx="1764295" cy="569325"/>
          </a:xfrm>
          <a:prstGeom prst="rect">
            <a:avLst/>
          </a:prstGeom>
        </p:spPr>
        <p:txBody>
          <a:bodyPr/>
          <a:lstStyle/>
          <a:p>
            <a:fld id="{436D7B6F-620D-4389-9860-53A9DF008C91}" type="slidenum">
              <a:rPr kumimoji="1" lang="ja-JP" altLang="en-US" smtClean="0"/>
              <a:t>‹#›</a:t>
            </a:fld>
            <a:endParaRPr kumimoji="1" lang="ja-JP" altLang="en-US"/>
          </a:p>
        </p:txBody>
      </p:sp>
    </p:spTree>
    <p:extLst>
      <p:ext uri="{BB962C8B-B14F-4D97-AF65-F5344CB8AC3E}">
        <p14:creationId xmlns:p14="http://schemas.microsoft.com/office/powerpoint/2010/main" val="2716860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12428" y="3891210"/>
            <a:ext cx="2750147" cy="1100281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188595" y="3891210"/>
            <a:ext cx="2751460" cy="1100281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378063" y="9911198"/>
            <a:ext cx="1764295" cy="569325"/>
          </a:xfrm>
          <a:prstGeom prst="rect">
            <a:avLst/>
          </a:prstGeom>
        </p:spPr>
        <p:txBody>
          <a:bodyPr/>
          <a:lstStyle/>
          <a:p>
            <a:fld id="{9560B42D-FF21-41B3-8488-5BF7EDC71FF4}" type="datetimeFigureOut">
              <a:rPr kumimoji="1" lang="ja-JP" altLang="en-US" smtClean="0"/>
              <a:t>2016/9/6</a:t>
            </a:fld>
            <a:endParaRPr kumimoji="1" lang="ja-JP" altLang="en-US"/>
          </a:p>
        </p:txBody>
      </p:sp>
      <p:sp>
        <p:nvSpPr>
          <p:cNvPr id="6" name="フッター プレースホルダー 5"/>
          <p:cNvSpPr>
            <a:spLocks noGrp="1"/>
          </p:cNvSpPr>
          <p:nvPr>
            <p:ph type="ftr" sz="quarter" idx="11"/>
          </p:nvPr>
        </p:nvSpPr>
        <p:spPr>
          <a:xfrm>
            <a:off x="2583432" y="9911198"/>
            <a:ext cx="2394400" cy="5693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5418905" y="9911198"/>
            <a:ext cx="1764295" cy="569325"/>
          </a:xfrm>
          <a:prstGeom prst="rect">
            <a:avLst/>
          </a:prstGeom>
        </p:spPr>
        <p:txBody>
          <a:bodyPr/>
          <a:lstStyle/>
          <a:p>
            <a:fld id="{436D7B6F-620D-4389-9860-53A9DF008C91}" type="slidenum">
              <a:rPr kumimoji="1" lang="ja-JP" altLang="en-US" smtClean="0"/>
              <a:t>‹#›</a:t>
            </a:fld>
            <a:endParaRPr kumimoji="1" lang="ja-JP" altLang="en-US"/>
          </a:p>
        </p:txBody>
      </p:sp>
    </p:spTree>
    <p:extLst>
      <p:ext uri="{BB962C8B-B14F-4D97-AF65-F5344CB8AC3E}">
        <p14:creationId xmlns:p14="http://schemas.microsoft.com/office/powerpoint/2010/main" val="4245301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a:prstGeom prst="rect">
            <a:avLst/>
          </a:prstGeo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39"/>
            <a:ext cx="3340871" cy="99755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4"/>
            <a:ext cx="3340871" cy="616108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39"/>
            <a:ext cx="3342183" cy="99755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4"/>
            <a:ext cx="3342183" cy="616108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378063" y="9911198"/>
            <a:ext cx="1764295" cy="569325"/>
          </a:xfrm>
          <a:prstGeom prst="rect">
            <a:avLst/>
          </a:prstGeom>
        </p:spPr>
        <p:txBody>
          <a:bodyPr/>
          <a:lstStyle/>
          <a:p>
            <a:fld id="{9560B42D-FF21-41B3-8488-5BF7EDC71FF4}" type="datetimeFigureOut">
              <a:rPr kumimoji="1" lang="ja-JP" altLang="en-US" smtClean="0"/>
              <a:t>2016/9/6</a:t>
            </a:fld>
            <a:endParaRPr kumimoji="1" lang="ja-JP" altLang="en-US"/>
          </a:p>
        </p:txBody>
      </p:sp>
      <p:sp>
        <p:nvSpPr>
          <p:cNvPr id="8" name="フッター プレースホルダー 7"/>
          <p:cNvSpPr>
            <a:spLocks noGrp="1"/>
          </p:cNvSpPr>
          <p:nvPr>
            <p:ph type="ftr" sz="quarter" idx="11"/>
          </p:nvPr>
        </p:nvSpPr>
        <p:spPr>
          <a:xfrm>
            <a:off x="2583432" y="9911198"/>
            <a:ext cx="2394400" cy="5693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5418905" y="9911198"/>
            <a:ext cx="1764295" cy="569325"/>
          </a:xfrm>
          <a:prstGeom prst="rect">
            <a:avLst/>
          </a:prstGeom>
        </p:spPr>
        <p:txBody>
          <a:bodyPr/>
          <a:lstStyle/>
          <a:p>
            <a:fld id="{436D7B6F-620D-4389-9860-53A9DF008C91}" type="slidenum">
              <a:rPr kumimoji="1" lang="ja-JP" altLang="en-US" smtClean="0"/>
              <a:t>‹#›</a:t>
            </a:fld>
            <a:endParaRPr kumimoji="1" lang="ja-JP" altLang="en-US"/>
          </a:p>
        </p:txBody>
      </p:sp>
    </p:spTree>
    <p:extLst>
      <p:ext uri="{BB962C8B-B14F-4D97-AF65-F5344CB8AC3E}">
        <p14:creationId xmlns:p14="http://schemas.microsoft.com/office/powerpoint/2010/main" val="109932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378063" y="9911198"/>
            <a:ext cx="1764295" cy="569325"/>
          </a:xfrm>
          <a:prstGeom prst="rect">
            <a:avLst/>
          </a:prstGeom>
        </p:spPr>
        <p:txBody>
          <a:bodyPr/>
          <a:lstStyle/>
          <a:p>
            <a:fld id="{9560B42D-FF21-41B3-8488-5BF7EDC71FF4}" type="datetimeFigureOut">
              <a:rPr kumimoji="1" lang="ja-JP" altLang="en-US" smtClean="0"/>
              <a:t>2016/9/6</a:t>
            </a:fld>
            <a:endParaRPr kumimoji="1" lang="ja-JP" altLang="en-US"/>
          </a:p>
        </p:txBody>
      </p:sp>
      <p:sp>
        <p:nvSpPr>
          <p:cNvPr id="4" name="フッター プレースホルダー 3"/>
          <p:cNvSpPr>
            <a:spLocks noGrp="1"/>
          </p:cNvSpPr>
          <p:nvPr>
            <p:ph type="ftr" sz="quarter" idx="11"/>
          </p:nvPr>
        </p:nvSpPr>
        <p:spPr>
          <a:xfrm>
            <a:off x="2583432" y="9911198"/>
            <a:ext cx="2394400" cy="5693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5418905" y="9911198"/>
            <a:ext cx="1764295" cy="569325"/>
          </a:xfrm>
          <a:prstGeom prst="rect">
            <a:avLst/>
          </a:prstGeom>
        </p:spPr>
        <p:txBody>
          <a:bodyPr/>
          <a:lstStyle/>
          <a:p>
            <a:fld id="{436D7B6F-620D-4389-9860-53A9DF008C91}" type="slidenum">
              <a:rPr kumimoji="1" lang="ja-JP" altLang="en-US" smtClean="0"/>
              <a:t>‹#›</a:t>
            </a:fld>
            <a:endParaRPr kumimoji="1" lang="ja-JP" altLang="en-US"/>
          </a:p>
        </p:txBody>
      </p:sp>
    </p:spTree>
    <p:extLst>
      <p:ext uri="{BB962C8B-B14F-4D97-AF65-F5344CB8AC3E}">
        <p14:creationId xmlns:p14="http://schemas.microsoft.com/office/powerpoint/2010/main" val="44896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78063" y="9911198"/>
            <a:ext cx="1764295" cy="569325"/>
          </a:xfrm>
          <a:prstGeom prst="rect">
            <a:avLst/>
          </a:prstGeom>
        </p:spPr>
        <p:txBody>
          <a:bodyPr/>
          <a:lstStyle/>
          <a:p>
            <a:fld id="{9560B42D-FF21-41B3-8488-5BF7EDC71FF4}" type="datetimeFigureOut">
              <a:rPr kumimoji="1" lang="ja-JP" altLang="en-US" smtClean="0"/>
              <a:t>2016/9/6</a:t>
            </a:fld>
            <a:endParaRPr kumimoji="1" lang="ja-JP" altLang="en-US"/>
          </a:p>
        </p:txBody>
      </p:sp>
      <p:sp>
        <p:nvSpPr>
          <p:cNvPr id="3" name="フッター プレースホルダー 2"/>
          <p:cNvSpPr>
            <a:spLocks noGrp="1"/>
          </p:cNvSpPr>
          <p:nvPr>
            <p:ph type="ftr" sz="quarter" idx="11"/>
          </p:nvPr>
        </p:nvSpPr>
        <p:spPr>
          <a:xfrm>
            <a:off x="2583432" y="9911198"/>
            <a:ext cx="2394400" cy="5693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5418905" y="9911198"/>
            <a:ext cx="1764295" cy="569325"/>
          </a:xfrm>
          <a:prstGeom prst="rect">
            <a:avLst/>
          </a:prstGeom>
        </p:spPr>
        <p:txBody>
          <a:bodyPr/>
          <a:lstStyle/>
          <a:p>
            <a:fld id="{436D7B6F-620D-4389-9860-53A9DF008C91}" type="slidenum">
              <a:rPr kumimoji="1" lang="ja-JP" altLang="en-US" smtClean="0"/>
              <a:t>‹#›</a:t>
            </a:fld>
            <a:endParaRPr kumimoji="1" lang="ja-JP" altLang="en-US"/>
          </a:p>
        </p:txBody>
      </p:sp>
    </p:spTree>
    <p:extLst>
      <p:ext uri="{BB962C8B-B14F-4D97-AF65-F5344CB8AC3E}">
        <p14:creationId xmlns:p14="http://schemas.microsoft.com/office/powerpoint/2010/main" val="2995457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3" cy="1811937"/>
          </a:xfrm>
          <a:prstGeom prst="rect">
            <a:avLst/>
          </a:prstGeo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6"/>
            <a:ext cx="4226956" cy="912652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78063" y="9911198"/>
            <a:ext cx="1764295" cy="569325"/>
          </a:xfrm>
          <a:prstGeom prst="rect">
            <a:avLst/>
          </a:prstGeom>
        </p:spPr>
        <p:txBody>
          <a:bodyPr/>
          <a:lstStyle/>
          <a:p>
            <a:fld id="{9560B42D-FF21-41B3-8488-5BF7EDC71FF4}" type="datetimeFigureOut">
              <a:rPr kumimoji="1" lang="ja-JP" altLang="en-US" smtClean="0"/>
              <a:t>2016/9/6</a:t>
            </a:fld>
            <a:endParaRPr kumimoji="1" lang="ja-JP" altLang="en-US"/>
          </a:p>
        </p:txBody>
      </p:sp>
      <p:sp>
        <p:nvSpPr>
          <p:cNvPr id="6" name="フッター プレースホルダー 5"/>
          <p:cNvSpPr>
            <a:spLocks noGrp="1"/>
          </p:cNvSpPr>
          <p:nvPr>
            <p:ph type="ftr" sz="quarter" idx="11"/>
          </p:nvPr>
        </p:nvSpPr>
        <p:spPr>
          <a:xfrm>
            <a:off x="2583432" y="9911198"/>
            <a:ext cx="2394400" cy="5693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5418905" y="9911198"/>
            <a:ext cx="1764295" cy="569325"/>
          </a:xfrm>
          <a:prstGeom prst="rect">
            <a:avLst/>
          </a:prstGeom>
        </p:spPr>
        <p:txBody>
          <a:bodyPr/>
          <a:lstStyle/>
          <a:p>
            <a:fld id="{436D7B6F-620D-4389-9860-53A9DF008C91}" type="slidenum">
              <a:rPr kumimoji="1" lang="ja-JP" altLang="en-US" smtClean="0"/>
              <a:t>‹#›</a:t>
            </a:fld>
            <a:endParaRPr kumimoji="1" lang="ja-JP" altLang="en-US"/>
          </a:p>
        </p:txBody>
      </p:sp>
    </p:spTree>
    <p:extLst>
      <p:ext uri="{BB962C8B-B14F-4D97-AF65-F5344CB8AC3E}">
        <p14:creationId xmlns:p14="http://schemas.microsoft.com/office/powerpoint/2010/main" val="2273102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1"/>
          </a:xfrm>
          <a:prstGeom prst="rect">
            <a:avLst/>
          </a:prstGeo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482060" y="8369071"/>
            <a:ext cx="4536758" cy="125498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78063" y="9911198"/>
            <a:ext cx="1764295" cy="569325"/>
          </a:xfrm>
          <a:prstGeom prst="rect">
            <a:avLst/>
          </a:prstGeom>
        </p:spPr>
        <p:txBody>
          <a:bodyPr/>
          <a:lstStyle/>
          <a:p>
            <a:fld id="{9560B42D-FF21-41B3-8488-5BF7EDC71FF4}" type="datetimeFigureOut">
              <a:rPr kumimoji="1" lang="ja-JP" altLang="en-US" smtClean="0"/>
              <a:t>2016/9/6</a:t>
            </a:fld>
            <a:endParaRPr kumimoji="1" lang="ja-JP" altLang="en-US"/>
          </a:p>
        </p:txBody>
      </p:sp>
      <p:sp>
        <p:nvSpPr>
          <p:cNvPr id="6" name="フッター プレースホルダー 5"/>
          <p:cNvSpPr>
            <a:spLocks noGrp="1"/>
          </p:cNvSpPr>
          <p:nvPr>
            <p:ph type="ftr" sz="quarter" idx="11"/>
          </p:nvPr>
        </p:nvSpPr>
        <p:spPr>
          <a:xfrm>
            <a:off x="2583432" y="9911198"/>
            <a:ext cx="2394400" cy="5693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5418905" y="9911198"/>
            <a:ext cx="1764295" cy="569325"/>
          </a:xfrm>
          <a:prstGeom prst="rect">
            <a:avLst/>
          </a:prstGeom>
        </p:spPr>
        <p:txBody>
          <a:bodyPr/>
          <a:lstStyle/>
          <a:p>
            <a:fld id="{436D7B6F-620D-4389-9860-53A9DF008C91}" type="slidenum">
              <a:rPr kumimoji="1" lang="ja-JP" altLang="en-US" smtClean="0"/>
              <a:t>‹#›</a:t>
            </a:fld>
            <a:endParaRPr kumimoji="1" lang="ja-JP" altLang="en-US"/>
          </a:p>
        </p:txBody>
      </p:sp>
    </p:spTree>
    <p:extLst>
      <p:ext uri="{BB962C8B-B14F-4D97-AF65-F5344CB8AC3E}">
        <p14:creationId xmlns:p14="http://schemas.microsoft.com/office/powerpoint/2010/main" val="4232876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704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正方形/長方形 47"/>
          <p:cNvSpPr/>
          <p:nvPr/>
        </p:nvSpPr>
        <p:spPr>
          <a:xfrm>
            <a:off x="260191" y="256540"/>
            <a:ext cx="7040880" cy="10180320"/>
          </a:xfrm>
          <a:prstGeom prst="rect">
            <a:avLst/>
          </a:prstGeom>
          <a:pattFill prst="pct10">
            <a:fgClr>
              <a:schemeClr val="accent3">
                <a:lumMod val="90000"/>
              </a:schemeClr>
            </a:fgClr>
            <a:bgClr>
              <a:schemeClr val="bg1"/>
            </a:bgClr>
          </a:pattFill>
          <a:ln w="1270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正方形/長方形 45"/>
          <p:cNvSpPr/>
          <p:nvPr/>
        </p:nvSpPr>
        <p:spPr>
          <a:xfrm>
            <a:off x="260191" y="9321800"/>
            <a:ext cx="7040880" cy="1115060"/>
          </a:xfrm>
          <a:prstGeom prst="rect">
            <a:avLst/>
          </a:prstGeom>
          <a:solidFill>
            <a:schemeClr val="accent1"/>
          </a:solidFill>
          <a:ln w="1270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60191" y="256540"/>
            <a:ext cx="7040880" cy="10180320"/>
          </a:xfrm>
          <a:prstGeom prst="rect">
            <a:avLst/>
          </a:prstGeom>
          <a:noFill/>
          <a:ln w="1270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260191" y="256540"/>
            <a:ext cx="7040880" cy="949960"/>
          </a:xfrm>
          <a:prstGeom prst="rect">
            <a:avLst/>
          </a:prstGeom>
          <a:solidFill>
            <a:schemeClr val="accent1"/>
          </a:solidFill>
          <a:ln w="1270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05458" y="500068"/>
            <a:ext cx="5950347" cy="369332"/>
          </a:xfrm>
          <a:prstGeom prst="rect">
            <a:avLst/>
          </a:prstGeom>
          <a:noFill/>
        </p:spPr>
        <p:txBody>
          <a:bodyPr wrap="none" lIns="0" tIns="0" rIns="0" bIns="0" rtlCol="0">
            <a:spAutoFit/>
          </a:bodyPr>
          <a:lstStyle/>
          <a:p>
            <a:pPr algn="ctr"/>
            <a:r>
              <a:rPr kumimoji="1"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第１回 がんクリニカルシーケンスセミナー</a:t>
            </a:r>
          </a:p>
        </p:txBody>
      </p:sp>
      <p:sp>
        <p:nvSpPr>
          <p:cNvPr id="8" name="テキスト ボックス 7"/>
          <p:cNvSpPr txBox="1"/>
          <p:nvPr/>
        </p:nvSpPr>
        <p:spPr>
          <a:xfrm>
            <a:off x="1255142" y="1321146"/>
            <a:ext cx="5078314" cy="1015663"/>
          </a:xfrm>
          <a:prstGeom prst="rect">
            <a:avLst/>
          </a:prstGeom>
          <a:noFill/>
        </p:spPr>
        <p:txBody>
          <a:bodyPr wrap="none" lIns="0" tIns="0" rIns="0" bIns="0" rtlCol="0">
            <a:spAutoFit/>
          </a:bodyPr>
          <a:lstStyle/>
          <a:p>
            <a:pPr algn="ctr"/>
            <a:r>
              <a:rPr lang="ja-JP" altLang="en-US" sz="33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遺伝子検査に基づく</a:t>
            </a:r>
          </a:p>
          <a:p>
            <a:pPr algn="ctr"/>
            <a:r>
              <a:rPr lang="ja-JP" altLang="en-US" sz="33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がんの個別化治療にむけて</a:t>
            </a:r>
            <a:endParaRPr kumimoji="1" lang="ja-JP" altLang="en-US" sz="33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714375" y="2496811"/>
            <a:ext cx="6127750" cy="1292662"/>
          </a:xfrm>
          <a:prstGeom prst="rect">
            <a:avLst/>
          </a:prstGeom>
          <a:noFill/>
        </p:spPr>
        <p:txBody>
          <a:bodyPr wrap="square" lIns="0" tIns="0" rIns="0" bIns="0" rtlCol="0">
            <a:spAutoFit/>
          </a:bodyPr>
          <a:lstStyle/>
          <a:p>
            <a:pPr algn="just"/>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ゲノム医学の進歩により、悪性腫瘍（がん）は種々の遺伝子異常の蓄積によって発症する、いわゆる「遺伝子病」であることが明らかとなってきました。さらに次世代シーケンサー（</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NGS</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の開発・導入により、診断・治療のパラダイムシフトが起こり、特に癌の分子標的治療薬の開発・適応には個々の症例における遺伝子プロファイリングが必須となっています。本セミナーシリーズでは、網羅的がん遺伝子解析および、遺伝子プロファイルに基づくがん個別化治療について、当該分野のオピニオンリーダーの講師をお招きし、最新の知見を紹介していただきます。</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646186" y="3994030"/>
            <a:ext cx="6264201" cy="3498970"/>
          </a:xfrm>
          <a:prstGeom prst="roundRect">
            <a:avLst>
              <a:gd name="adj" fmla="val 8466"/>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 name="グループ化 1"/>
          <p:cNvGrpSpPr/>
          <p:nvPr/>
        </p:nvGrpSpPr>
        <p:grpSpPr>
          <a:xfrm>
            <a:off x="805458" y="4188538"/>
            <a:ext cx="6036667" cy="1406540"/>
            <a:chOff x="1368425" y="4452249"/>
            <a:chExt cx="4918376" cy="1406540"/>
          </a:xfrm>
        </p:grpSpPr>
        <p:sp>
          <p:nvSpPr>
            <p:cNvPr id="24" name="テキスト ボックス 23"/>
            <p:cNvSpPr txBox="1"/>
            <p:nvPr/>
          </p:nvSpPr>
          <p:spPr>
            <a:xfrm>
              <a:off x="1368425" y="4543693"/>
              <a:ext cx="4821238" cy="200055"/>
            </a:xfrm>
            <a:prstGeom prst="rect">
              <a:avLst/>
            </a:prstGeom>
            <a:noFill/>
          </p:spPr>
          <p:txBody>
            <a:bodyPr wrap="square" lIns="0" tIns="0" rIns="0" bIns="0" rtlCol="0">
              <a:spAutoFit/>
            </a:bodyPr>
            <a:lstStyle/>
            <a:p>
              <a:pPr algn="just"/>
              <a:r>
                <a:rPr lang="en-US" altLang="ja-JP" sz="1300" b="1" dirty="0">
                  <a:solidFill>
                    <a:schemeClr val="accent1"/>
                  </a:solidFill>
                  <a:latin typeface="+mn-ea"/>
                  <a:cs typeface="メイリオ" panose="020B0604030504040204" pitchFamily="50" charset="-128"/>
                </a:rPr>
                <a:t>18:30</a:t>
              </a:r>
              <a:r>
                <a:rPr lang="ja-JP" altLang="en-US" sz="1300" b="1" dirty="0">
                  <a:solidFill>
                    <a:schemeClr val="accent1"/>
                  </a:solidFill>
                  <a:latin typeface="+mn-ea"/>
                  <a:cs typeface="メイリオ" panose="020B0604030504040204" pitchFamily="50" charset="-128"/>
                </a:rPr>
                <a:t>～</a:t>
              </a:r>
              <a:r>
                <a:rPr lang="en-US" altLang="ja-JP" sz="1300" b="1" dirty="0">
                  <a:solidFill>
                    <a:schemeClr val="accent1"/>
                  </a:solidFill>
                  <a:latin typeface="+mn-ea"/>
                  <a:cs typeface="メイリオ" panose="020B0604030504040204" pitchFamily="50" charset="-128"/>
                </a:rPr>
                <a:t>19:30</a:t>
              </a:r>
              <a:endParaRPr kumimoji="1" lang="ja-JP" altLang="en-US" sz="1300" b="1" dirty="0">
                <a:solidFill>
                  <a:schemeClr val="accent1"/>
                </a:solidFill>
                <a:latin typeface="+mn-ea"/>
                <a:cs typeface="メイリオ" panose="020B0604030504040204" pitchFamily="50" charset="-128"/>
              </a:endParaRPr>
            </a:p>
          </p:txBody>
        </p:sp>
        <p:sp>
          <p:nvSpPr>
            <p:cNvPr id="25" name="テキスト ボックス 24"/>
            <p:cNvSpPr txBox="1"/>
            <p:nvPr/>
          </p:nvSpPr>
          <p:spPr>
            <a:xfrm>
              <a:off x="1368425" y="4812812"/>
              <a:ext cx="4821238" cy="986167"/>
            </a:xfrm>
            <a:prstGeom prst="rect">
              <a:avLst/>
            </a:prstGeom>
            <a:noFill/>
          </p:spPr>
          <p:txBody>
            <a:bodyPr wrap="square" lIns="0" tIns="0" rIns="0" bIns="0" rtlCol="0">
              <a:spAutoFit/>
            </a:bodyPr>
            <a:lstStyle/>
            <a:p>
              <a:pPr algn="just">
                <a:lnSpc>
                  <a:spcPts val="2600"/>
                </a:lnSpc>
              </a:pPr>
              <a:r>
                <a:rPr lang="en-US" altLang="ja-JP" b="1"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Emerging Concepts and Future Perspectives of Clinical Genomic Sequencing in Oncology</a:t>
              </a:r>
              <a:endParaRPr kumimoji="1" lang="ja-JP" altLang="en-US" b="1"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7" name="グループ化 26"/>
            <p:cNvGrpSpPr/>
            <p:nvPr/>
          </p:nvGrpSpPr>
          <p:grpSpPr>
            <a:xfrm>
              <a:off x="1368425" y="5482004"/>
              <a:ext cx="4918376" cy="376785"/>
              <a:chOff x="1511300" y="3587813"/>
              <a:chExt cx="4918376" cy="376785"/>
            </a:xfrm>
          </p:grpSpPr>
          <p:sp>
            <p:nvSpPr>
              <p:cNvPr id="28" name="テキスト ボックス 27"/>
              <p:cNvSpPr txBox="1"/>
              <p:nvPr/>
            </p:nvSpPr>
            <p:spPr>
              <a:xfrm>
                <a:off x="1511300" y="3595266"/>
                <a:ext cx="1447800" cy="369332"/>
              </a:xfrm>
              <a:prstGeom prst="rect">
                <a:avLst/>
              </a:prstGeom>
              <a:noFill/>
            </p:spPr>
            <p:txBody>
              <a:bodyPr wrap="square" lIns="0" tIns="0" rIns="0" bIns="0" rtlCol="0">
                <a:spAutoFit/>
              </a:bodyPr>
              <a:lstStyle/>
              <a:p>
                <a:pPr algn="just"/>
                <a:r>
                  <a:rPr lang="ja-JP" altLang="en-US" sz="24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池田　貞勝</a:t>
                </a:r>
                <a:endParaRPr kumimoji="1" lang="ja-JP" altLang="en-US" sz="24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2959100" y="3587813"/>
                <a:ext cx="3470576" cy="215444"/>
              </a:xfrm>
              <a:prstGeom prst="rect">
                <a:avLst/>
              </a:prstGeom>
              <a:noFill/>
            </p:spPr>
            <p:txBody>
              <a:bodyPr wrap="square" lIns="0" tIns="0" rIns="0" bIns="0" rtlCol="0">
                <a:spAutoFit/>
              </a:bodyPr>
              <a:lstStyle/>
              <a:p>
                <a:pPr algn="just"/>
                <a:r>
                  <a:rPr lang="ja-JP" altLang="en-US" sz="14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（東京医科歯科大学　腫瘍センター　特任助教）</a:t>
                </a:r>
                <a:endParaRPr kumimoji="1" lang="ja-JP" altLang="en-US" sz="14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47" name="グループ化 46"/>
            <p:cNvGrpSpPr/>
            <p:nvPr/>
          </p:nvGrpSpPr>
          <p:grpSpPr>
            <a:xfrm>
              <a:off x="1370013" y="4452249"/>
              <a:ext cx="4819650" cy="1395805"/>
              <a:chOff x="1370013" y="4460875"/>
              <a:chExt cx="4540250" cy="1395805"/>
            </a:xfrm>
          </p:grpSpPr>
          <p:cxnSp>
            <p:nvCxnSpPr>
              <p:cNvPr id="23" name="直線コネクタ 22"/>
              <p:cNvCxnSpPr/>
              <p:nvPr/>
            </p:nvCxnSpPr>
            <p:spPr>
              <a:xfrm>
                <a:off x="1370013" y="4460875"/>
                <a:ext cx="454025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1370013" y="5856680"/>
                <a:ext cx="454025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grpSp>
      </p:grpSp>
      <p:sp>
        <p:nvSpPr>
          <p:cNvPr id="36" name="テキスト ボックス 35"/>
          <p:cNvSpPr txBox="1"/>
          <p:nvPr/>
        </p:nvSpPr>
        <p:spPr>
          <a:xfrm>
            <a:off x="646187" y="7687102"/>
            <a:ext cx="6264199" cy="615553"/>
          </a:xfrm>
          <a:prstGeom prst="rect">
            <a:avLst/>
          </a:prstGeom>
          <a:noFill/>
        </p:spPr>
        <p:txBody>
          <a:bodyPr wrap="square" lIns="0" tIns="0" rIns="0" bIns="0" rtlCol="0" anchor="b" anchorCtr="0">
            <a:spAutoFit/>
          </a:bodyPr>
          <a:lstStyle/>
          <a:p>
            <a:pPr algn="just"/>
            <a:r>
              <a:rPr lang="ja-JP" altLang="en-US" sz="28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40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28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40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8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40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2800" b="1" spc="-8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28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（水）</a:t>
            </a:r>
            <a:r>
              <a:rPr lang="en-US" altLang="ja-JP" sz="28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18:30~</a:t>
            </a:r>
            <a:endParaRPr kumimoji="1" lang="ja-JP" altLang="en-US" sz="20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646187" y="8319313"/>
            <a:ext cx="6000751" cy="323165"/>
          </a:xfrm>
          <a:prstGeom prst="rect">
            <a:avLst/>
          </a:prstGeom>
          <a:noFill/>
        </p:spPr>
        <p:txBody>
          <a:bodyPr wrap="square" lIns="0" tIns="0" rIns="0" bIns="0" rtlCol="0" anchor="b" anchorCtr="0">
            <a:spAutoFit/>
          </a:bodyPr>
          <a:lstStyle/>
          <a:p>
            <a:pPr algn="just"/>
            <a:r>
              <a:rPr kumimoji="1" lang="ja-JP" altLang="en-US" sz="21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北海道大学医学部　臨床大講堂</a:t>
            </a:r>
          </a:p>
        </p:txBody>
      </p:sp>
      <p:sp>
        <p:nvSpPr>
          <p:cNvPr id="39" name="正方形/長方形 38"/>
          <p:cNvSpPr/>
          <p:nvPr/>
        </p:nvSpPr>
        <p:spPr>
          <a:xfrm>
            <a:off x="779463" y="8772526"/>
            <a:ext cx="6000750" cy="323850"/>
          </a:xfrm>
          <a:prstGeom prst="rect">
            <a:avLst/>
          </a:prstGeom>
          <a:solidFill>
            <a:schemeClr val="bg1"/>
          </a:solidFill>
          <a:ln>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779463" y="8772526"/>
            <a:ext cx="787400" cy="323850"/>
          </a:xfrm>
          <a:prstGeom prst="rect">
            <a:avLst/>
          </a:prstGeom>
          <a:solidFill>
            <a:schemeClr val="accent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t>お問合せ先</a:t>
            </a:r>
          </a:p>
        </p:txBody>
      </p:sp>
      <p:sp>
        <p:nvSpPr>
          <p:cNvPr id="41" name="テキスト ボックス 40"/>
          <p:cNvSpPr txBox="1"/>
          <p:nvPr/>
        </p:nvSpPr>
        <p:spPr>
          <a:xfrm>
            <a:off x="1571625" y="8859705"/>
            <a:ext cx="5208589" cy="184666"/>
          </a:xfrm>
          <a:prstGeom prst="rect">
            <a:avLst/>
          </a:prstGeom>
          <a:noFill/>
        </p:spPr>
        <p:txBody>
          <a:bodyPr wrap="square" lIns="0" tIns="0" rIns="0" bIns="0" rtlCol="0" anchor="b" anchorCtr="0">
            <a:spAutoFit/>
          </a:bodyPr>
          <a:lstStyle/>
          <a:p>
            <a:pPr algn="ctr"/>
            <a:r>
              <a:rPr lang="ja-JP" altLang="en-US" sz="12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北海道大学病院　がん遺伝子診断部　☎ </a:t>
            </a:r>
            <a:r>
              <a:rPr lang="en-US" altLang="ja-JP" sz="12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011-706-7778</a:t>
            </a:r>
            <a:r>
              <a:rPr lang="ja-JP" altLang="en-US" sz="12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FAX; 7099)</a:t>
            </a:r>
            <a:endParaRPr kumimoji="1" lang="ja-JP" altLang="en-US" sz="12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a:xfrm>
            <a:off x="646187" y="9418269"/>
            <a:ext cx="468238" cy="137468"/>
          </a:xfrm>
          <a:prstGeom prst="rect">
            <a:avLst/>
          </a:prstGeom>
          <a:noFill/>
          <a:ln w="127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kumimoji="1" lang="ja-JP" altLang="en-US" sz="800" dirty="0">
                <a:latin typeface="ＭＳ Ｐゴシック" panose="020B0600070205080204" pitchFamily="50" charset="-128"/>
                <a:ea typeface="ＭＳ Ｐゴシック" panose="020B0600070205080204" pitchFamily="50" charset="-128"/>
              </a:rPr>
              <a:t>主  催</a:t>
            </a:r>
          </a:p>
        </p:txBody>
      </p:sp>
      <p:sp>
        <p:nvSpPr>
          <p:cNvPr id="43" name="正方形/長方形 42"/>
          <p:cNvSpPr/>
          <p:nvPr/>
        </p:nvSpPr>
        <p:spPr>
          <a:xfrm>
            <a:off x="646187" y="9926575"/>
            <a:ext cx="468238" cy="137468"/>
          </a:xfrm>
          <a:prstGeom prst="rect">
            <a:avLst/>
          </a:prstGeom>
          <a:noFill/>
          <a:ln w="127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kumimoji="1" lang="ja-JP" altLang="en-US" sz="800" dirty="0">
                <a:latin typeface="ＭＳ Ｐゴシック" panose="020B0600070205080204" pitchFamily="50" charset="-128"/>
                <a:ea typeface="ＭＳ Ｐゴシック" panose="020B0600070205080204" pitchFamily="50" charset="-128"/>
              </a:rPr>
              <a:t>共  催</a:t>
            </a:r>
          </a:p>
        </p:txBody>
      </p:sp>
      <p:sp>
        <p:nvSpPr>
          <p:cNvPr id="44" name="テキスト ボックス 43"/>
          <p:cNvSpPr txBox="1"/>
          <p:nvPr/>
        </p:nvSpPr>
        <p:spPr>
          <a:xfrm>
            <a:off x="1191417" y="9401821"/>
            <a:ext cx="5718971" cy="486287"/>
          </a:xfrm>
          <a:prstGeom prst="rect">
            <a:avLst/>
          </a:prstGeom>
          <a:noFill/>
        </p:spPr>
        <p:txBody>
          <a:bodyPr wrap="square" lIns="0" tIns="0" rIns="0" bIns="0" rtlCol="0" anchor="t" anchorCtr="0">
            <a:spAutoFit/>
          </a:bodyPr>
          <a:lstStyle/>
          <a:p>
            <a:pPr algn="dist"/>
            <a:r>
              <a:rPr lang="ja-JP" altLang="en-US" sz="158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北海道大学病院　　　　　　がん遺伝子診断部</a:t>
            </a:r>
            <a:endParaRPr lang="en-US" altLang="ja-JP" sz="158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dist"/>
            <a:r>
              <a:rPr kumimoji="1" lang="ja-JP" altLang="en-US" sz="158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北海道大学大学院医学研究科　探索病理学講座</a:t>
            </a:r>
          </a:p>
        </p:txBody>
      </p:sp>
      <p:sp>
        <p:nvSpPr>
          <p:cNvPr id="45" name="テキスト ボックス 44"/>
          <p:cNvSpPr txBox="1"/>
          <p:nvPr/>
        </p:nvSpPr>
        <p:spPr>
          <a:xfrm>
            <a:off x="1173163" y="9926575"/>
            <a:ext cx="5718971" cy="538609"/>
          </a:xfrm>
          <a:prstGeom prst="rect">
            <a:avLst/>
          </a:prstGeom>
          <a:noFill/>
        </p:spPr>
        <p:txBody>
          <a:bodyPr wrap="square" lIns="0" tIns="0" rIns="0" bIns="0" rtlCol="0" anchor="t" anchorCtr="0">
            <a:spAutoFit/>
          </a:bodyPr>
          <a:lstStyle/>
          <a:p>
            <a:pPr algn="just">
              <a:lnSpc>
                <a:spcPts val="1400"/>
              </a:lnSpc>
            </a:pP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「がんプロフェッショナル養成基盤推進プラン・北海道がん医療を担う医療人養成プログラム」／北海道大学大学院医学研究科腫瘍病理学分野／北海道大学大学院医学研究科腫瘍内科学分野／北海道大学病院 臨床研究開発センター 生体試料管理室</a:t>
            </a:r>
            <a:endParaRPr kumimoji="1"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792570" y="5648898"/>
            <a:ext cx="5971431" cy="1754326"/>
          </a:xfrm>
          <a:prstGeom prst="rect">
            <a:avLst/>
          </a:prstGeom>
          <a:noFill/>
        </p:spPr>
        <p:txBody>
          <a:bodyPr wrap="square" rtlCol="0">
            <a:spAutoFit/>
          </a:bodyPr>
          <a:lstStyle/>
          <a:p>
            <a:r>
              <a:rPr lang="ja-JP" altLang="en-US" sz="1200" b="1" dirty="0"/>
              <a:t>演者略歴：  平成 </a:t>
            </a:r>
            <a:r>
              <a:rPr lang="en-US" altLang="ja-JP" sz="1200" b="1" dirty="0"/>
              <a:t>13 </a:t>
            </a:r>
            <a:r>
              <a:rPr lang="ja-JP" altLang="en-US" sz="1200" b="1" dirty="0"/>
              <a:t>年 </a:t>
            </a:r>
            <a:r>
              <a:rPr lang="en-US" altLang="ja-JP" sz="1200" b="1" dirty="0"/>
              <a:t>(2001) 3 </a:t>
            </a:r>
            <a:r>
              <a:rPr lang="ja-JP" altLang="en-US" sz="1200" b="1" dirty="0"/>
              <a:t>月 </a:t>
            </a:r>
            <a:r>
              <a:rPr lang="en-US" altLang="ja-JP" sz="1200" b="1" dirty="0"/>
              <a:t>23 </a:t>
            </a:r>
            <a:r>
              <a:rPr lang="ja-JP" altLang="en-US" sz="1200" b="1" dirty="0"/>
              <a:t>日  北海道大学医学部卒業（</a:t>
            </a:r>
            <a:r>
              <a:rPr lang="en-US" altLang="ja-JP" sz="1200" b="1" dirty="0"/>
              <a:t>77</a:t>
            </a:r>
            <a:r>
              <a:rPr lang="ja-JP" altLang="en-US" sz="1200" b="1" dirty="0"/>
              <a:t>期）</a:t>
            </a:r>
          </a:p>
          <a:p>
            <a:endParaRPr lang="ja-JP" altLang="en-US" sz="1200" b="1" dirty="0"/>
          </a:p>
          <a:p>
            <a:r>
              <a:rPr lang="ja-JP" altLang="en-US" sz="1200" b="1" dirty="0"/>
              <a:t>平成 </a:t>
            </a:r>
            <a:r>
              <a:rPr lang="en-US" altLang="ja-JP" sz="1200" b="1" dirty="0"/>
              <a:t>13 </a:t>
            </a:r>
            <a:r>
              <a:rPr lang="ja-JP" altLang="en-US" sz="1200" b="1" dirty="0"/>
              <a:t>年 </a:t>
            </a:r>
            <a:r>
              <a:rPr lang="en-US" altLang="ja-JP" sz="1200" b="1" dirty="0"/>
              <a:t>(2001) 4 </a:t>
            </a:r>
            <a:r>
              <a:rPr lang="ja-JP" altLang="en-US" sz="1200" b="1" dirty="0"/>
              <a:t>月   </a:t>
            </a:r>
            <a:r>
              <a:rPr lang="en-US" altLang="ja-JP" sz="1200" b="1" dirty="0"/>
              <a:t>1 </a:t>
            </a:r>
            <a:r>
              <a:rPr lang="ja-JP" altLang="en-US" sz="1200" b="1" dirty="0"/>
              <a:t>日  聖路加国際病院外科研修医</a:t>
            </a:r>
          </a:p>
          <a:p>
            <a:pPr marL="2328863" indent="-2328863"/>
            <a:r>
              <a:rPr lang="ja-JP" altLang="en-US" sz="1200" b="1" dirty="0"/>
              <a:t>平成 </a:t>
            </a:r>
            <a:r>
              <a:rPr lang="en-US" altLang="ja-JP" sz="1200" b="1" dirty="0"/>
              <a:t>16 </a:t>
            </a:r>
            <a:r>
              <a:rPr lang="ja-JP" altLang="en-US" sz="1200" b="1" dirty="0"/>
              <a:t>年 </a:t>
            </a:r>
            <a:r>
              <a:rPr lang="en-US" altLang="ja-JP" sz="1200" b="1" dirty="0"/>
              <a:t>(2004) 9 </a:t>
            </a:r>
            <a:r>
              <a:rPr lang="ja-JP" altLang="en-US" sz="1200" b="1" dirty="0"/>
              <a:t>月 </a:t>
            </a:r>
            <a:r>
              <a:rPr lang="en-US" altLang="ja-JP" sz="1200" b="1" dirty="0"/>
              <a:t>26 </a:t>
            </a:r>
            <a:r>
              <a:rPr lang="ja-JP" altLang="en-US" sz="1200" b="1" dirty="0"/>
              <a:t>日  チルドレンズ ホスピタル ボストン ハーバード大学医学校 リサーチフェロー</a:t>
            </a:r>
          </a:p>
          <a:p>
            <a:r>
              <a:rPr lang="ja-JP" altLang="en-US" sz="1200" b="1" dirty="0"/>
              <a:t>平成 </a:t>
            </a:r>
            <a:r>
              <a:rPr lang="en-US" altLang="ja-JP" sz="1200" b="1" dirty="0"/>
              <a:t>20 </a:t>
            </a:r>
            <a:r>
              <a:rPr lang="ja-JP" altLang="en-US" sz="1200" b="1" dirty="0"/>
              <a:t>年 </a:t>
            </a:r>
            <a:r>
              <a:rPr lang="en-US" altLang="ja-JP" sz="1200" b="1" dirty="0"/>
              <a:t>(2008)  7 </a:t>
            </a:r>
            <a:r>
              <a:rPr lang="ja-JP" altLang="en-US" sz="1200" b="1" dirty="0"/>
              <a:t>月  </a:t>
            </a:r>
            <a:r>
              <a:rPr lang="en-US" altLang="ja-JP" sz="1200" b="1" dirty="0"/>
              <a:t>1 </a:t>
            </a:r>
            <a:r>
              <a:rPr lang="ja-JP" altLang="en-US" sz="1200" b="1" dirty="0"/>
              <a:t>日  ベスイスラエル メディカルセンター 内科研修医</a:t>
            </a:r>
          </a:p>
          <a:p>
            <a:r>
              <a:rPr lang="ja-JP" altLang="en-US" sz="1200" b="1" dirty="0"/>
              <a:t>平成 </a:t>
            </a:r>
            <a:r>
              <a:rPr lang="en-US" altLang="ja-JP" sz="1200" b="1" dirty="0"/>
              <a:t>23 </a:t>
            </a:r>
            <a:r>
              <a:rPr lang="ja-JP" altLang="en-US" sz="1200" b="1" dirty="0"/>
              <a:t>年 </a:t>
            </a:r>
            <a:r>
              <a:rPr lang="en-US" altLang="ja-JP" sz="1200" b="1" dirty="0"/>
              <a:t>(2011)  7 </a:t>
            </a:r>
            <a:r>
              <a:rPr lang="ja-JP" altLang="en-US" sz="1200" b="1" dirty="0"/>
              <a:t>月  </a:t>
            </a:r>
            <a:r>
              <a:rPr lang="en-US" altLang="ja-JP" sz="1200" b="1" dirty="0"/>
              <a:t>1 </a:t>
            </a:r>
            <a:r>
              <a:rPr lang="ja-JP" altLang="en-US" sz="1200" b="1" dirty="0"/>
              <a:t>日  ミシガン大学 血液・腫瘍内科 フェロー</a:t>
            </a:r>
          </a:p>
          <a:p>
            <a:r>
              <a:rPr lang="ja-JP" altLang="en-US" sz="1200" b="1" dirty="0"/>
              <a:t>平成 </a:t>
            </a:r>
            <a:r>
              <a:rPr lang="en-US" altLang="ja-JP" sz="1200" b="1" dirty="0"/>
              <a:t>26 </a:t>
            </a:r>
            <a:r>
              <a:rPr lang="ja-JP" altLang="en-US" sz="1200" b="1" dirty="0"/>
              <a:t>年（</a:t>
            </a:r>
            <a:r>
              <a:rPr lang="en-US" altLang="ja-JP" sz="1200" b="1" dirty="0"/>
              <a:t>2014</a:t>
            </a:r>
            <a:r>
              <a:rPr lang="ja-JP" altLang="en-US" sz="1200" b="1" dirty="0"/>
              <a:t>）</a:t>
            </a:r>
            <a:r>
              <a:rPr lang="en-US" altLang="ja-JP" sz="1200" b="1" dirty="0"/>
              <a:t>8 </a:t>
            </a:r>
            <a:r>
              <a:rPr lang="ja-JP" altLang="en-US" sz="1200" b="1" dirty="0"/>
              <a:t>月  </a:t>
            </a:r>
            <a:r>
              <a:rPr lang="en-US" altLang="ja-JP" sz="1200" b="1" dirty="0"/>
              <a:t>1 </a:t>
            </a:r>
            <a:r>
              <a:rPr lang="ja-JP" altLang="en-US" sz="1200" b="1" dirty="0"/>
              <a:t>日  カリフォルニア大サンディエゴ校 助教</a:t>
            </a:r>
          </a:p>
          <a:p>
            <a:r>
              <a:rPr lang="ja-JP" altLang="en-US" sz="1200" b="1" dirty="0"/>
              <a:t>平成 </a:t>
            </a:r>
            <a:r>
              <a:rPr lang="en-US" altLang="ja-JP" sz="1200" b="1" dirty="0"/>
              <a:t>28 </a:t>
            </a:r>
            <a:r>
              <a:rPr lang="ja-JP" altLang="en-US" sz="1200" b="1" dirty="0"/>
              <a:t>年（</a:t>
            </a:r>
            <a:r>
              <a:rPr lang="en-US" altLang="ja-JP" sz="1200" b="1" dirty="0"/>
              <a:t>2016</a:t>
            </a:r>
            <a:r>
              <a:rPr lang="ja-JP" altLang="en-US" sz="1200" b="1" dirty="0"/>
              <a:t>）</a:t>
            </a:r>
            <a:r>
              <a:rPr lang="en-US" altLang="ja-JP" sz="1200" b="1" dirty="0"/>
              <a:t>3 </a:t>
            </a:r>
            <a:r>
              <a:rPr lang="ja-JP" altLang="en-US" sz="1200" b="1" dirty="0"/>
              <a:t>月  </a:t>
            </a:r>
            <a:r>
              <a:rPr lang="en-US" altLang="ja-JP" sz="1200" b="1" dirty="0"/>
              <a:t>1 </a:t>
            </a:r>
            <a:r>
              <a:rPr lang="ja-JP" altLang="en-US" sz="1200" b="1" dirty="0"/>
              <a:t>日  東京医科歯科大学 特任助教 現在に至る</a:t>
            </a:r>
          </a:p>
        </p:txBody>
      </p:sp>
      <p:sp>
        <p:nvSpPr>
          <p:cNvPr id="31" name="テキスト ボックス 30"/>
          <p:cNvSpPr txBox="1"/>
          <p:nvPr/>
        </p:nvSpPr>
        <p:spPr>
          <a:xfrm>
            <a:off x="2579576" y="5379319"/>
            <a:ext cx="4259681" cy="215444"/>
          </a:xfrm>
          <a:prstGeom prst="rect">
            <a:avLst/>
          </a:prstGeom>
          <a:noFill/>
        </p:spPr>
        <p:txBody>
          <a:bodyPr wrap="square" lIns="0" tIns="0" rIns="0" bIns="0" rtlCol="0">
            <a:spAutoFit/>
          </a:bodyPr>
          <a:lstStyle/>
          <a:p>
            <a:pPr algn="just"/>
            <a:r>
              <a:rPr lang="ja-JP" altLang="en-US" sz="14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（カリフォルニア大サンディエゴ校　客員助教）</a:t>
            </a:r>
            <a:endParaRPr kumimoji="1" lang="ja-JP" altLang="en-US" sz="14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015637348"/>
      </p:ext>
    </p:extLst>
  </p:cSld>
  <p:clrMapOvr>
    <a:masterClrMapping/>
  </p:clrMapOvr>
</p:sld>
</file>

<file path=ppt/theme/theme1.xml><?xml version="1.0" encoding="utf-8"?>
<a:theme xmlns:a="http://schemas.openxmlformats.org/drawingml/2006/main" name="Office ​​テーマ">
  <a:themeElements>
    <a:clrScheme name="ユーザー定義 20">
      <a:dk1>
        <a:sysClr val="windowText" lastClr="000000"/>
      </a:dk1>
      <a:lt1>
        <a:sysClr val="window" lastClr="FFFFFF"/>
      </a:lt1>
      <a:dk2>
        <a:srgbClr val="1F497D"/>
      </a:dk2>
      <a:lt2>
        <a:srgbClr val="EEECE1"/>
      </a:lt2>
      <a:accent1>
        <a:srgbClr val="1D2088"/>
      </a:accent1>
      <a:accent2>
        <a:srgbClr val="CF3E70"/>
      </a:accent2>
      <a:accent3>
        <a:srgbClr val="EDECF6"/>
      </a:accent3>
      <a:accent4>
        <a:srgbClr val="FFFFFF"/>
      </a:accent4>
      <a:accent5>
        <a:srgbClr val="FFFFFF"/>
      </a:accent5>
      <a:accent6>
        <a:srgbClr val="FFFFFF"/>
      </a:accent6>
      <a:hlink>
        <a:srgbClr val="1D2088"/>
      </a:hlink>
      <a:folHlink>
        <a:srgbClr val="1D2088"/>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349</Words>
  <Application>Microsoft Office PowerPoint</Application>
  <PresentationFormat>ユーザー設定</PresentationFormat>
  <Paragraphs>26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メイリオ</vt:lpstr>
      <vt:lpstr>Arial</vt:lpstr>
      <vt:lpstr>Office ​​テーマ</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Kikuchi</dc:creator>
  <cp:lastModifiedBy>nkobayashi</cp:lastModifiedBy>
  <cp:revision>11</cp:revision>
  <cp:lastPrinted>2016-09-06T00:01:43Z</cp:lastPrinted>
  <dcterms:created xsi:type="dcterms:W3CDTF">2016-08-22T00:19:25Z</dcterms:created>
  <dcterms:modified xsi:type="dcterms:W3CDTF">2016-09-06T00:07:26Z</dcterms:modified>
</cp:coreProperties>
</file>